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08" r:id="rId2"/>
    <p:sldId id="306" r:id="rId3"/>
    <p:sldId id="304" r:id="rId4"/>
    <p:sldId id="302" r:id="rId5"/>
    <p:sldId id="316" r:id="rId6"/>
    <p:sldId id="317" r:id="rId7"/>
    <p:sldId id="314" r:id="rId8"/>
    <p:sldId id="315" r:id="rId9"/>
    <p:sldId id="312" r:id="rId10"/>
    <p:sldId id="31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45644"/>
    <a:srgbClr val="471209"/>
    <a:srgbClr val="7B1E0F"/>
    <a:srgbClr val="DAA8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7" autoAdjust="0"/>
    <p:restoredTop sz="96327" autoAdjust="0"/>
  </p:normalViewPr>
  <p:slideViewPr>
    <p:cSldViewPr>
      <p:cViewPr varScale="1">
        <p:scale>
          <a:sx n="119" d="100"/>
          <a:sy n="119" d="100"/>
        </p:scale>
        <p:origin x="752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23320-C3DE-4AD4-914A-C800249287CC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27B29-4D95-4483-B64D-09294CA11A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98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D5D09-F690-4376-AD01-CC04D07A27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27B29-4D95-4483-B64D-09294CA11A5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608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27B29-4D95-4483-B64D-09294CA11A5E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608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1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84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276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Пустой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822554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523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40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1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48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216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566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72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0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8301D-9EC0-4BBD-8B41-10A13E3EFED1}" type="datetimeFigureOut">
              <a:rPr lang="ru-RU" smtClean="0"/>
              <a:pPr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6AB99-EA43-44FE-84C8-86A7D3495D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322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obrnadzor.gov.ru/news/vypiski-iz-reestra-liczenzij-na-osushhestvlenie-obrazovatelnoj-deyatelnosti-mozhno-poluchit-na-sajte-rosobrnadzora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jpe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119336" y="84470"/>
            <a:ext cx="2520281" cy="1161173"/>
            <a:chOff x="143554" y="-114709"/>
            <a:chExt cx="3664921" cy="2016658"/>
          </a:xfrm>
        </p:grpSpPr>
        <p:pic>
          <p:nvPicPr>
            <p:cNvPr id="5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Рисунок 17" descr="Samarskaya_oblast_gerb_h8nqy4tcmxozhyoh4wh5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Прямоугольник 6"/>
          <p:cNvSpPr/>
          <p:nvPr/>
        </p:nvSpPr>
        <p:spPr>
          <a:xfrm>
            <a:off x="2457828" y="390446"/>
            <a:ext cx="8156438" cy="395356"/>
          </a:xfrm>
          <a:prstGeom prst="rect">
            <a:avLst/>
          </a:prstGeom>
        </p:spPr>
        <p:txBody>
          <a:bodyPr wrap="square" lIns="117209" tIns="58606" rIns="117209" bIns="58606">
            <a:spAutoFit/>
          </a:bodyPr>
          <a:lstStyle/>
          <a:p>
            <a:pPr algn="ctr" latinLnBrk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Министерство образования и науки Самарской области</a:t>
            </a:r>
          </a:p>
        </p:txBody>
      </p:sp>
      <p:sp>
        <p:nvSpPr>
          <p:cNvPr id="8" name="Подзаголовок 10"/>
          <p:cNvSpPr txBox="1">
            <a:spLocks/>
          </p:cNvSpPr>
          <p:nvPr/>
        </p:nvSpPr>
        <p:spPr>
          <a:xfrm>
            <a:off x="749407" y="1440208"/>
            <a:ext cx="11084073" cy="3347273"/>
          </a:xfrm>
          <a:prstGeom prst="rect">
            <a:avLst/>
          </a:prstGeom>
        </p:spPr>
        <p:txBody>
          <a:bodyPr wrap="square" lIns="117209" tIns="58606" rIns="117209" bIns="58606" spcCol="0" anchor="ctr">
            <a:normAutofit/>
          </a:bodyPr>
          <a:lstStyle/>
          <a:p>
            <a:pPr marL="439535" indent="-439535" algn="ctr" latinLnBrk="1">
              <a:defRPr/>
            </a:pPr>
            <a:r>
              <a:rPr lang="ru-RU" sz="4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Государственная аккредитация </a:t>
            </a:r>
          </a:p>
          <a:p>
            <a:pPr marL="439535" indent="-439535" algn="ctr" latinLnBrk="1">
              <a:defRPr/>
            </a:pPr>
            <a:r>
              <a:rPr lang="ru-RU" sz="4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образовательной деятельности:</a:t>
            </a:r>
          </a:p>
          <a:p>
            <a:pPr marL="439535" indent="-439535" algn="ctr" latinLnBrk="1">
              <a:defRPr/>
            </a:pPr>
            <a:r>
              <a:rPr lang="ru-RU" sz="47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2023 год новые подходы</a:t>
            </a:r>
          </a:p>
        </p:txBody>
      </p:sp>
      <p:sp>
        <p:nvSpPr>
          <p:cNvPr id="9" name="Rectangle 14"/>
          <p:cNvSpPr txBox="1">
            <a:spLocks noChangeArrowheads="1"/>
          </p:cNvSpPr>
          <p:nvPr/>
        </p:nvSpPr>
        <p:spPr bwMode="auto">
          <a:xfrm>
            <a:off x="1499873" y="4904068"/>
            <a:ext cx="9753717" cy="1440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7209" tIns="58606" rIns="117209" bIns="58606"/>
          <a:lstStyle>
            <a:lvl1pPr marL="342900" indent="-342900" defTabSz="6858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42900" indent="-342900" defTabSz="6858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algn="ctr" latinLnBrk="1"/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Тихонова Елена Александровна, </a:t>
            </a:r>
          </a:p>
          <a:p>
            <a:pPr lvl="1" algn="ctr" latinLnBrk="1"/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руководитель управления лицензирования,</a:t>
            </a:r>
          </a:p>
          <a:p>
            <a:pPr lvl="1" algn="ctr" latinLnBrk="1"/>
            <a:r>
              <a:rPr lang="ru-RU" alt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государственной аккредитации и подтверждения документов</a:t>
            </a:r>
          </a:p>
          <a:p>
            <a:pPr lvl="1" algn="ctr" eaLnBrk="1" latinLnBrk="1" hangingPunct="1">
              <a:lnSpc>
                <a:spcPct val="110000"/>
              </a:lnSpc>
              <a:spcBef>
                <a:spcPct val="20000"/>
              </a:spcBef>
            </a:pPr>
            <a:r>
              <a:rPr lang="ru-RU" altLang="ru-RU" dirty="0">
                <a:latin typeface="+mn-lt"/>
                <a:cs typeface="Times New Roman" pitchFamily="18" charset="0"/>
              </a:rPr>
              <a:t>15</a:t>
            </a:r>
            <a:r>
              <a:rPr lang="en-US" altLang="ru-RU" dirty="0">
                <a:latin typeface="+mn-lt"/>
                <a:cs typeface="Times New Roman" pitchFamily="18" charset="0"/>
              </a:rPr>
              <a:t> </a:t>
            </a:r>
            <a:r>
              <a:rPr lang="ru-RU" altLang="ru-RU" dirty="0">
                <a:latin typeface="+mn-lt"/>
                <a:cs typeface="Times New Roman" pitchFamily="18" charset="0"/>
              </a:rPr>
              <a:t>марта 2023 года</a:t>
            </a:r>
          </a:p>
        </p:txBody>
      </p:sp>
    </p:spTree>
    <p:extLst>
      <p:ext uri="{BB962C8B-B14F-4D97-AF65-F5344CB8AC3E}">
        <p14:creationId xmlns:p14="http://schemas.microsoft.com/office/powerpoint/2010/main" val="521563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60" y="1124744"/>
            <a:ext cx="4583832" cy="3578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59896" y="188641"/>
            <a:ext cx="67687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Для удобства заявителей на официальном сайте </a:t>
            </a:r>
            <a:r>
              <a:rPr lang="ru-RU" dirty="0" err="1"/>
              <a:t>Рособрнадзора</a:t>
            </a:r>
            <a:r>
              <a:rPr lang="ru-RU" dirty="0"/>
              <a:t> реализована возможность получения выписки из реестра лицензий на осуществление образовательной деятельности в режиме реального времени.</a:t>
            </a:r>
          </a:p>
          <a:p>
            <a:br>
              <a:rPr lang="ru-RU" dirty="0"/>
            </a:br>
            <a:endParaRPr lang="ru-RU" dirty="0"/>
          </a:p>
          <a:p>
            <a:r>
              <a:rPr lang="ru-RU" dirty="0" err="1"/>
              <a:t>Рособрнадзор</a:t>
            </a:r>
            <a:r>
              <a:rPr lang="ru-RU" dirty="0"/>
              <a:t> формирует и ведет в электронном виде реестр лицензий на осуществление образовательной деятельности. Сведения о конкретной лицензии предоставляются заявителю в форме электронного документа, подписанного электронной подписью, в виде выписки из реестра лицензий.</a:t>
            </a:r>
          </a:p>
          <a:p>
            <a:br>
              <a:rPr lang="ru-RU" dirty="0"/>
            </a:br>
            <a:endParaRPr lang="ru-RU" dirty="0"/>
          </a:p>
          <a:p>
            <a:r>
              <a:rPr lang="ru-RU" dirty="0"/>
              <a:t>Для получения выписки необходимо зайти в раздел «Реестр лицензий». В поисковую строку необходимо внести наименование, ОГРН или ИНН интересующей Вас организации, нажать «Поиск», выбрать строку с действующей лицензией и скачать реестровую выписку.</a:t>
            </a:r>
          </a:p>
          <a:p>
            <a:br>
              <a:rPr lang="ru-RU" dirty="0"/>
            </a:br>
            <a:endParaRPr lang="ru-RU" dirty="0"/>
          </a:p>
          <a:p>
            <a:r>
              <a:rPr lang="ru-RU" dirty="0"/>
              <a:t>Получить выписку можно по адресу: </a:t>
            </a:r>
            <a:r>
              <a:rPr lang="ru-RU" dirty="0">
                <a:hlinkClick r:id="rId3"/>
              </a:rPr>
              <a:t>https://obrnadzor.gov.ru/news/vypiski-iz-reestra-liczenzij-na-osushhestvlenie-obrazovatelnoj-deyatelnosti-mozhno-poluchit-na-sajte-rosobrnadzora/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832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7448" y="1168667"/>
            <a:ext cx="4303110" cy="55549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408468" y="301324"/>
            <a:ext cx="3185502" cy="92118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9229" tIns="24613" rIns="49229" bIns="24613"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 от 01.03.2022 № 3-ак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464152" y="1988840"/>
            <a:ext cx="4536872" cy="367466"/>
          </a:xfrm>
          <a:prstGeom prst="rect">
            <a:avLst/>
          </a:prstGeom>
          <a:noFill/>
        </p:spPr>
        <p:txBody>
          <a:bodyPr wrap="none" lIns="89593" tIns="44796" rIns="89593" bIns="44796" rtlCol="0">
            <a:spAutoFit/>
          </a:bodyPr>
          <a:lstStyle/>
          <a:p>
            <a:r>
              <a:rPr lang="en-US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https://islod.obrnadzor.gov.ru/accredreestr/</a:t>
            </a:r>
            <a:endParaRPr lang="ru-RU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0783" y="397157"/>
            <a:ext cx="6564165" cy="118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8008" y="3212976"/>
            <a:ext cx="5901378" cy="219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593970" y="3777493"/>
            <a:ext cx="5665762" cy="337298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593" tIns="44796" rIns="89593" bIns="44796"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071965" y="770735"/>
            <a:ext cx="717185" cy="6366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9593" tIns="44796" rIns="89593" bIns="44796" rtlCol="0" anchor="ctr"/>
          <a:lstStyle/>
          <a:p>
            <a:pPr algn="ctr"/>
            <a:endParaRPr lang="ru-RU"/>
          </a:p>
        </p:txBody>
      </p:sp>
      <p:grpSp>
        <p:nvGrpSpPr>
          <p:cNvPr id="12" name="Группа 9"/>
          <p:cNvGrpSpPr>
            <a:grpSpLocks/>
          </p:cNvGrpSpPr>
          <p:nvPr/>
        </p:nvGrpSpPr>
        <p:grpSpPr bwMode="auto">
          <a:xfrm>
            <a:off x="119336" y="84470"/>
            <a:ext cx="2520281" cy="1161173"/>
            <a:chOff x="143554" y="-114709"/>
            <a:chExt cx="3664921" cy="2016658"/>
          </a:xfrm>
        </p:grpSpPr>
        <p:pic>
          <p:nvPicPr>
            <p:cNvPr id="13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4" name="Рисунок 17" descr="Samarskaya_oblast_gerb_h8nqy4tcmxozhyoh4wh5.jpg"/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02358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35359" y="260648"/>
            <a:ext cx="3384377" cy="104045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9229" tIns="24613" rIns="49229" bIns="24613" rtlCol="0" anchor="ctr"/>
          <a:lstStyle/>
          <a:p>
            <a:pPr algn="ctr"/>
            <a:r>
              <a:rPr lang="ru-RU" sz="1400" dirty="0">
                <a:cs typeface="Times New Roman" panose="02020603050405020304" pitchFamily="18" charset="0"/>
              </a:rPr>
              <a:t>Статья 92 </a:t>
            </a:r>
            <a:r>
              <a:rPr lang="ru-RU" sz="1400" b="1" dirty="0"/>
              <a:t>Федерального закона «Об образовании в Российской Федерации» от 29.12.2012 N 273-ФЗ</a:t>
            </a:r>
          </a:p>
          <a:p>
            <a:pPr algn="ctr"/>
            <a:r>
              <a:rPr lang="ru-RU" sz="1400" dirty="0"/>
              <a:t>(с изменениями № 631-ФЗ от 29.12.2022)</a:t>
            </a:r>
            <a:endParaRPr lang="ru-RU" sz="14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521" t="10422" r="34619" b="11419"/>
          <a:stretch/>
        </p:blipFill>
        <p:spPr bwMode="auto">
          <a:xfrm>
            <a:off x="4254608" y="1544103"/>
            <a:ext cx="3648076" cy="5033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4414097" y="260646"/>
            <a:ext cx="3456384" cy="104045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9229" tIns="24613" rIns="49229" bIns="24613" rtlCol="0" anchor="ctr"/>
          <a:lstStyle/>
          <a:p>
            <a:pPr algn="ctr"/>
            <a:r>
              <a:rPr lang="ru-RU" sz="1400" b="1" dirty="0">
                <a:cs typeface="Times New Roman" panose="02020603050405020304" pitchFamily="18" charset="0"/>
              </a:rPr>
              <a:t>Положение о государственной аккредитации образовательной деятельности</a:t>
            </a:r>
            <a:r>
              <a:rPr lang="ru-RU" sz="1400" dirty="0"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1400" dirty="0">
                <a:cs typeface="Times New Roman" panose="02020603050405020304" pitchFamily="18" charset="0"/>
              </a:rPr>
              <a:t>утвержденное постановлением Правительства №3 от 14.01.22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56240" y="1544102"/>
            <a:ext cx="3641499" cy="5033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8328248" y="260648"/>
            <a:ext cx="3456384" cy="104045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49229" tIns="24613" rIns="49229" bIns="24613" rtlCol="0" anchor="ctr"/>
          <a:lstStyle/>
          <a:p>
            <a:pPr algn="ctr"/>
            <a:r>
              <a:rPr lang="ru-RU" sz="1400" b="1" dirty="0">
                <a:cs typeface="Times New Roman" panose="02020603050405020304" pitchFamily="18" charset="0"/>
              </a:rPr>
              <a:t>Административный регламент предоставления государственной услуги</a:t>
            </a:r>
            <a:r>
              <a:rPr lang="ru-RU" sz="1400" dirty="0"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1400" dirty="0">
                <a:cs typeface="Times New Roman" panose="02020603050405020304" pitchFamily="18" charset="0"/>
              </a:rPr>
              <a:t>Утвержденное приказом </a:t>
            </a:r>
            <a:r>
              <a:rPr lang="ru-RU" sz="1400" dirty="0" err="1">
                <a:cs typeface="Times New Roman" panose="02020603050405020304" pitchFamily="18" charset="0"/>
              </a:rPr>
              <a:t>Рособрнадзора</a:t>
            </a:r>
            <a:r>
              <a:rPr lang="ru-RU" sz="1400" dirty="0">
                <a:cs typeface="Times New Roman" panose="02020603050405020304" pitchFamily="18" charset="0"/>
              </a:rPr>
              <a:t> №1078 от 17.10.2022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7616" y="1405248"/>
            <a:ext cx="3579862" cy="5172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7600465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007438" y="1484786"/>
            <a:ext cx="236772" cy="395356"/>
          </a:xfrm>
          <a:prstGeom prst="rect">
            <a:avLst/>
          </a:prstGeom>
          <a:noFill/>
        </p:spPr>
        <p:txBody>
          <a:bodyPr wrap="none" lIns="117209" tIns="58606" rIns="117209" bIns="58606" rtlCol="0">
            <a:spAutoFit/>
          </a:bodyPr>
          <a:lstStyle/>
          <a:p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372823" y="2420888"/>
            <a:ext cx="11521280" cy="1035732"/>
            <a:chOff x="372823" y="1164598"/>
            <a:chExt cx="11521280" cy="1035732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372823" y="1164598"/>
              <a:ext cx="4859081" cy="10357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Принятие решения о государственной аккредитации образовательной деятельности –                                     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105 календарных дней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7032104" y="1164598"/>
              <a:ext cx="4861999" cy="10357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Принятие решения о государственной аккредитации образовательной  деятельности –                                                            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25 рабочих дней</a:t>
              </a:r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5481434" y="1300120"/>
              <a:ext cx="1386918" cy="472696"/>
              <a:chOff x="5481434" y="1300120"/>
              <a:chExt cx="1386918" cy="472696"/>
            </a:xfrm>
          </p:grpSpPr>
          <p:cxnSp>
            <p:nvCxnSpPr>
              <p:cNvPr id="4" name="Прямая со стрелкой 3"/>
              <p:cNvCxnSpPr/>
              <p:nvPr/>
            </p:nvCxnSpPr>
            <p:spPr>
              <a:xfrm>
                <a:off x="5719828" y="1772816"/>
                <a:ext cx="864096" cy="0"/>
              </a:xfrm>
              <a:prstGeom prst="straightConnector1">
                <a:avLst/>
              </a:prstGeom>
              <a:ln w="69850" cmpd="sng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5481434" y="1300120"/>
                <a:ext cx="1386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с 01.09.2023</a:t>
                </a:r>
              </a:p>
            </p:txBody>
          </p:sp>
        </p:grpSp>
      </p:grpSp>
      <p:grpSp>
        <p:nvGrpSpPr>
          <p:cNvPr id="20" name="Группа 19"/>
          <p:cNvGrpSpPr/>
          <p:nvPr/>
        </p:nvGrpSpPr>
        <p:grpSpPr>
          <a:xfrm>
            <a:off x="391236" y="1196752"/>
            <a:ext cx="11521280" cy="1035732"/>
            <a:chOff x="372823" y="1164598"/>
            <a:chExt cx="11521280" cy="103573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372823" y="1164598"/>
              <a:ext cx="4859081" cy="10357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Срок переоформления свидетельства о государственной аккредитации –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10 рабочих дней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032104" y="1164598"/>
              <a:ext cx="4861999" cy="10357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Срок переоформления свидетельства о государственной аккредитации –  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5 рабочих дней</a:t>
              </a: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5481434" y="1300120"/>
              <a:ext cx="1386918" cy="472696"/>
              <a:chOff x="5481434" y="1300120"/>
              <a:chExt cx="1386918" cy="472696"/>
            </a:xfrm>
          </p:grpSpPr>
          <p:cxnSp>
            <p:nvCxnSpPr>
              <p:cNvPr id="24" name="Прямая со стрелкой 23"/>
              <p:cNvCxnSpPr/>
              <p:nvPr/>
            </p:nvCxnSpPr>
            <p:spPr>
              <a:xfrm>
                <a:off x="5719828" y="1772816"/>
                <a:ext cx="864096" cy="0"/>
              </a:xfrm>
              <a:prstGeom prst="straightConnector1">
                <a:avLst/>
              </a:prstGeom>
              <a:ln w="69850" cmpd="sng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5481434" y="1300120"/>
                <a:ext cx="1386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с 09.01.2023</a:t>
                </a:r>
              </a:p>
            </p:txBody>
          </p:sp>
        </p:grpSp>
      </p:grpSp>
      <p:grpSp>
        <p:nvGrpSpPr>
          <p:cNvPr id="27" name="Группа 26"/>
          <p:cNvGrpSpPr/>
          <p:nvPr/>
        </p:nvGrpSpPr>
        <p:grpSpPr>
          <a:xfrm>
            <a:off x="382083" y="3645024"/>
            <a:ext cx="11521280" cy="1624028"/>
            <a:chOff x="372823" y="1164598"/>
            <a:chExt cx="11521280" cy="1624028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372823" y="1164598"/>
              <a:ext cx="4859081" cy="16240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Итог предоставления государственной услуги по государственной аккредитации образовательной деятельности -    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свидетельство о государственной аккредитации установленного образца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7032104" y="1164598"/>
              <a:ext cx="4861999" cy="16240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Итог предоставления государственной услуги -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выписка из государственной информационной системы «Реестр организаций, осуществляющих образовательную деятельность по имеющим государственную аккредитацию ОП» </a:t>
              </a: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5481434" y="1300120"/>
              <a:ext cx="1386918" cy="472696"/>
              <a:chOff x="5481434" y="1300120"/>
              <a:chExt cx="1386918" cy="472696"/>
            </a:xfrm>
          </p:grpSpPr>
          <p:cxnSp>
            <p:nvCxnSpPr>
              <p:cNvPr id="31" name="Прямая со стрелкой 30"/>
              <p:cNvCxnSpPr/>
              <p:nvPr/>
            </p:nvCxnSpPr>
            <p:spPr>
              <a:xfrm>
                <a:off x="5719828" y="1772816"/>
                <a:ext cx="864096" cy="0"/>
              </a:xfrm>
              <a:prstGeom prst="straightConnector1">
                <a:avLst/>
              </a:prstGeom>
              <a:ln w="69850" cmpd="sng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5481434" y="1300120"/>
                <a:ext cx="1386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с 01.09.2023</a:t>
                </a:r>
              </a:p>
            </p:txBody>
          </p:sp>
        </p:grpSp>
      </p:grpSp>
      <p:grpSp>
        <p:nvGrpSpPr>
          <p:cNvPr id="33" name="Группа 32"/>
          <p:cNvGrpSpPr/>
          <p:nvPr/>
        </p:nvGrpSpPr>
        <p:grpSpPr>
          <a:xfrm>
            <a:off x="400496" y="5445224"/>
            <a:ext cx="11521280" cy="1152128"/>
            <a:chOff x="372823" y="1164598"/>
            <a:chExt cx="11521280" cy="1152128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372823" y="1164598"/>
              <a:ext cx="4859081" cy="11521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Организациям, которым установлены контрольные цифры приема –                                     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временное свидетельство о государственной аккредитации сроком действия 1 год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7032104" y="1164598"/>
              <a:ext cx="4861999" cy="115212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17209" tIns="58606" rIns="117209" bIns="58606" rtlCol="0" anchor="ctr"/>
            <a:lstStyle/>
            <a:p>
              <a:pPr algn="ctr"/>
              <a:r>
                <a:rPr lang="ru-RU" sz="1600" i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Организациям, которым установлены контрольные цифры приема –                                                          </a:t>
              </a:r>
              <a:r>
                <a:rPr lang="ru-RU" sz="1600" i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временная государственная аккредитация сроком действия 2 года</a:t>
              </a:r>
            </a:p>
          </p:txBody>
        </p:sp>
        <p:grpSp>
          <p:nvGrpSpPr>
            <p:cNvPr id="38" name="Группа 37"/>
            <p:cNvGrpSpPr/>
            <p:nvPr/>
          </p:nvGrpSpPr>
          <p:grpSpPr>
            <a:xfrm>
              <a:off x="5481434" y="1300120"/>
              <a:ext cx="1386918" cy="472696"/>
              <a:chOff x="5481434" y="1300120"/>
              <a:chExt cx="1386918" cy="472696"/>
            </a:xfrm>
          </p:grpSpPr>
          <p:cxnSp>
            <p:nvCxnSpPr>
              <p:cNvPr id="39" name="Прямая со стрелкой 38"/>
              <p:cNvCxnSpPr/>
              <p:nvPr/>
            </p:nvCxnSpPr>
            <p:spPr>
              <a:xfrm>
                <a:off x="5719828" y="1772816"/>
                <a:ext cx="864096" cy="0"/>
              </a:xfrm>
              <a:prstGeom prst="straightConnector1">
                <a:avLst/>
              </a:prstGeom>
              <a:ln w="69850" cmpd="sng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/>
              <p:cNvSpPr txBox="1"/>
              <p:nvPr/>
            </p:nvSpPr>
            <p:spPr>
              <a:xfrm>
                <a:off x="5481434" y="1300120"/>
                <a:ext cx="1386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/>
                  <a:t>с 01.09.2023</a:t>
                </a:r>
              </a:p>
            </p:txBody>
          </p:sp>
        </p:grpSp>
      </p:grpSp>
      <p:sp>
        <p:nvSpPr>
          <p:cNvPr id="41" name="Прямоугольник 23"/>
          <p:cNvSpPr/>
          <p:nvPr/>
        </p:nvSpPr>
        <p:spPr bwMode="auto">
          <a:xfrm>
            <a:off x="2279576" y="94597"/>
            <a:ext cx="9937104" cy="814123"/>
          </a:xfrm>
          <a:custGeom>
            <a:avLst/>
            <a:gdLst>
              <a:gd name="connsiteX0" fmla="*/ 0 w 7827189"/>
              <a:gd name="connsiteY0" fmla="*/ 0 h 1012634"/>
              <a:gd name="connsiteX1" fmla="*/ 7827189 w 7827189"/>
              <a:gd name="connsiteY1" fmla="*/ 0 h 1012634"/>
              <a:gd name="connsiteX2" fmla="*/ 7827189 w 7827189"/>
              <a:gd name="connsiteY2" fmla="*/ 1012634 h 1012634"/>
              <a:gd name="connsiteX3" fmla="*/ 0 w 7827189"/>
              <a:gd name="connsiteY3" fmla="*/ 1012634 h 1012634"/>
              <a:gd name="connsiteX4" fmla="*/ 0 w 7827189"/>
              <a:gd name="connsiteY4" fmla="*/ 0 h 1012634"/>
              <a:gd name="connsiteX0" fmla="*/ 577970 w 7827189"/>
              <a:gd name="connsiteY0" fmla="*/ 0 h 1012634"/>
              <a:gd name="connsiteX1" fmla="*/ 7827189 w 7827189"/>
              <a:gd name="connsiteY1" fmla="*/ 0 h 1012634"/>
              <a:gd name="connsiteX2" fmla="*/ 7827189 w 7827189"/>
              <a:gd name="connsiteY2" fmla="*/ 1012634 h 1012634"/>
              <a:gd name="connsiteX3" fmla="*/ 0 w 7827189"/>
              <a:gd name="connsiteY3" fmla="*/ 1012634 h 1012634"/>
              <a:gd name="connsiteX4" fmla="*/ 577970 w 7827189"/>
              <a:gd name="connsiteY4" fmla="*/ 0 h 1012634"/>
              <a:gd name="connsiteX0" fmla="*/ 560717 w 7827189"/>
              <a:gd name="connsiteY0" fmla="*/ 0 h 1047140"/>
              <a:gd name="connsiteX1" fmla="*/ 7827189 w 7827189"/>
              <a:gd name="connsiteY1" fmla="*/ 34506 h 1047140"/>
              <a:gd name="connsiteX2" fmla="*/ 7827189 w 7827189"/>
              <a:gd name="connsiteY2" fmla="*/ 1047140 h 1047140"/>
              <a:gd name="connsiteX3" fmla="*/ 0 w 7827189"/>
              <a:gd name="connsiteY3" fmla="*/ 1047140 h 1047140"/>
              <a:gd name="connsiteX4" fmla="*/ 560717 w 7827189"/>
              <a:gd name="connsiteY4" fmla="*/ 0 h 104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7189" h="1047140">
                <a:moveTo>
                  <a:pt x="560717" y="0"/>
                </a:moveTo>
                <a:lnTo>
                  <a:pt x="7827189" y="34506"/>
                </a:lnTo>
                <a:lnTo>
                  <a:pt x="7827189" y="1047140"/>
                </a:lnTo>
                <a:lnTo>
                  <a:pt x="0" y="1047140"/>
                </a:lnTo>
                <a:lnTo>
                  <a:pt x="560717" y="0"/>
                </a:lnTo>
                <a:close/>
              </a:path>
            </a:pathLst>
          </a:custGeom>
          <a:solidFill>
            <a:srgbClr val="0C549E"/>
          </a:solidFill>
          <a:ln>
            <a:solidFill>
              <a:srgbClr val="0C5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Изменения в процедуре государственной аккредитации </a:t>
            </a:r>
          </a:p>
          <a:p>
            <a:pPr algn="r"/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образовательной деятельности</a:t>
            </a:r>
            <a:endParaRPr lang="ru-RU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Группа 9"/>
          <p:cNvGrpSpPr>
            <a:grpSpLocks/>
          </p:cNvGrpSpPr>
          <p:nvPr/>
        </p:nvGrpSpPr>
        <p:grpSpPr bwMode="auto">
          <a:xfrm>
            <a:off x="107207" y="0"/>
            <a:ext cx="2520281" cy="1161173"/>
            <a:chOff x="143554" y="-114709"/>
            <a:chExt cx="3664921" cy="2016658"/>
          </a:xfrm>
        </p:grpSpPr>
        <p:pic>
          <p:nvPicPr>
            <p:cNvPr id="42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43" name="Рисунок 17" descr="Samarskaya_oblast_gerb_h8nqy4tcmxozhyoh4wh5.jp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6381975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23"/>
          <p:cNvSpPr/>
          <p:nvPr/>
        </p:nvSpPr>
        <p:spPr bwMode="auto">
          <a:xfrm>
            <a:off x="767408" y="94598"/>
            <a:ext cx="11449272" cy="958138"/>
          </a:xfrm>
          <a:custGeom>
            <a:avLst/>
            <a:gdLst>
              <a:gd name="connsiteX0" fmla="*/ 0 w 7827189"/>
              <a:gd name="connsiteY0" fmla="*/ 0 h 1012634"/>
              <a:gd name="connsiteX1" fmla="*/ 7827189 w 7827189"/>
              <a:gd name="connsiteY1" fmla="*/ 0 h 1012634"/>
              <a:gd name="connsiteX2" fmla="*/ 7827189 w 7827189"/>
              <a:gd name="connsiteY2" fmla="*/ 1012634 h 1012634"/>
              <a:gd name="connsiteX3" fmla="*/ 0 w 7827189"/>
              <a:gd name="connsiteY3" fmla="*/ 1012634 h 1012634"/>
              <a:gd name="connsiteX4" fmla="*/ 0 w 7827189"/>
              <a:gd name="connsiteY4" fmla="*/ 0 h 1012634"/>
              <a:gd name="connsiteX0" fmla="*/ 577970 w 7827189"/>
              <a:gd name="connsiteY0" fmla="*/ 0 h 1012634"/>
              <a:gd name="connsiteX1" fmla="*/ 7827189 w 7827189"/>
              <a:gd name="connsiteY1" fmla="*/ 0 h 1012634"/>
              <a:gd name="connsiteX2" fmla="*/ 7827189 w 7827189"/>
              <a:gd name="connsiteY2" fmla="*/ 1012634 h 1012634"/>
              <a:gd name="connsiteX3" fmla="*/ 0 w 7827189"/>
              <a:gd name="connsiteY3" fmla="*/ 1012634 h 1012634"/>
              <a:gd name="connsiteX4" fmla="*/ 577970 w 7827189"/>
              <a:gd name="connsiteY4" fmla="*/ 0 h 1012634"/>
              <a:gd name="connsiteX0" fmla="*/ 560717 w 7827189"/>
              <a:gd name="connsiteY0" fmla="*/ 0 h 1047140"/>
              <a:gd name="connsiteX1" fmla="*/ 7827189 w 7827189"/>
              <a:gd name="connsiteY1" fmla="*/ 34506 h 1047140"/>
              <a:gd name="connsiteX2" fmla="*/ 7827189 w 7827189"/>
              <a:gd name="connsiteY2" fmla="*/ 1047140 h 1047140"/>
              <a:gd name="connsiteX3" fmla="*/ 0 w 7827189"/>
              <a:gd name="connsiteY3" fmla="*/ 1047140 h 1047140"/>
              <a:gd name="connsiteX4" fmla="*/ 560717 w 7827189"/>
              <a:gd name="connsiteY4" fmla="*/ 0 h 104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7189" h="1047140">
                <a:moveTo>
                  <a:pt x="560717" y="0"/>
                </a:moveTo>
                <a:lnTo>
                  <a:pt x="7827189" y="34506"/>
                </a:lnTo>
                <a:lnTo>
                  <a:pt x="7827189" y="1047140"/>
                </a:lnTo>
                <a:lnTo>
                  <a:pt x="0" y="1047140"/>
                </a:lnTo>
                <a:lnTo>
                  <a:pt x="560717" y="0"/>
                </a:lnTo>
                <a:close/>
              </a:path>
            </a:pathLst>
          </a:custGeom>
          <a:solidFill>
            <a:srgbClr val="0C549E"/>
          </a:solidFill>
          <a:ln>
            <a:solidFill>
              <a:srgbClr val="0C5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800" b="1" dirty="0"/>
              <a:t>Технологическая схема проведения государственной аккредитации</a:t>
            </a:r>
          </a:p>
          <a:p>
            <a:pPr algn="r">
              <a:defRPr/>
            </a:pPr>
            <a:r>
              <a:rPr lang="ru-RU" sz="2800" b="1" dirty="0"/>
              <a:t>(в том числе аккредитации отдельных программ)</a:t>
            </a:r>
            <a:endParaRPr lang="ru-RU" sz="4000" dirty="0"/>
          </a:p>
        </p:txBody>
      </p:sp>
      <p:grpSp>
        <p:nvGrpSpPr>
          <p:cNvPr id="46" name="Группа 45"/>
          <p:cNvGrpSpPr/>
          <p:nvPr/>
        </p:nvGrpSpPr>
        <p:grpSpPr>
          <a:xfrm>
            <a:off x="503187" y="1344807"/>
            <a:ext cx="11281646" cy="1529318"/>
            <a:chOff x="107959" y="1371205"/>
            <a:chExt cx="10319399" cy="883174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107959" y="1371205"/>
              <a:ext cx="7128792" cy="868117"/>
              <a:chOff x="335360" y="976707"/>
              <a:chExt cx="7128792" cy="868117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335360" y="980728"/>
                <a:ext cx="1512168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Подача заявления на проведение государственной аккредитации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386798" y="976707"/>
                <a:ext cx="1220336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Регистрация заявления в системе АКНД ПП</a:t>
                </a:r>
              </a:p>
            </p:txBody>
          </p:sp>
          <p:grpSp>
            <p:nvGrpSpPr>
              <p:cNvPr id="24" name="Группа 23"/>
              <p:cNvGrpSpPr/>
              <p:nvPr/>
            </p:nvGrpSpPr>
            <p:grpSpPr>
              <a:xfrm>
                <a:off x="1822980" y="1180921"/>
                <a:ext cx="660362" cy="553987"/>
                <a:chOff x="2273884" y="1192201"/>
                <a:chExt cx="810558" cy="593855"/>
              </a:xfrm>
            </p:grpSpPr>
            <p:cxnSp>
              <p:nvCxnSpPr>
                <p:cNvPr id="8" name="Прямая со стрелкой 7"/>
                <p:cNvCxnSpPr/>
                <p:nvPr/>
              </p:nvCxnSpPr>
              <p:spPr>
                <a:xfrm>
                  <a:off x="2367271" y="1412777"/>
                  <a:ext cx="560410" cy="0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2273884" y="1192201"/>
                  <a:ext cx="810558" cy="3299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dirty="0"/>
                    <a:t>1 раб.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284836" y="1456130"/>
                  <a:ext cx="681103" cy="3299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1400" dirty="0"/>
                    <a:t>день</a:t>
                  </a:r>
                </a:p>
              </p:txBody>
            </p:sp>
          </p:grpSp>
          <p:sp>
            <p:nvSpPr>
              <p:cNvPr id="26" name="Прямоугольник 25"/>
              <p:cNvSpPr/>
              <p:nvPr/>
            </p:nvSpPr>
            <p:spPr>
              <a:xfrm>
                <a:off x="4230819" y="976707"/>
                <a:ext cx="1145101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Уведомление о приеме заявления</a:t>
                </a:r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3570457" y="1185694"/>
                <a:ext cx="660362" cy="567612"/>
                <a:chOff x="2242196" y="1177595"/>
                <a:chExt cx="810558" cy="608461"/>
              </a:xfrm>
            </p:grpSpPr>
            <p:cxnSp>
              <p:nvCxnSpPr>
                <p:cNvPr id="32" name="Прямая со стрелкой 31"/>
                <p:cNvCxnSpPr/>
                <p:nvPr/>
              </p:nvCxnSpPr>
              <p:spPr>
                <a:xfrm>
                  <a:off x="2367271" y="1412776"/>
                  <a:ext cx="560410" cy="0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2242196" y="1177595"/>
                  <a:ext cx="810558" cy="3299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dirty="0"/>
                    <a:t>5 раб.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2273883" y="1456130"/>
                  <a:ext cx="698891" cy="3299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1400" dirty="0"/>
                    <a:t>дней</a:t>
                  </a:r>
                </a:p>
              </p:txBody>
            </p:sp>
          </p:grpSp>
          <p:grpSp>
            <p:nvGrpSpPr>
              <p:cNvPr id="35" name="Группа 34"/>
              <p:cNvGrpSpPr/>
              <p:nvPr/>
            </p:nvGrpSpPr>
            <p:grpSpPr>
              <a:xfrm>
                <a:off x="5369697" y="1180971"/>
                <a:ext cx="666585" cy="572337"/>
                <a:chOff x="2273883" y="1172531"/>
                <a:chExt cx="818196" cy="613525"/>
              </a:xfrm>
            </p:grpSpPr>
            <p:cxnSp>
              <p:nvCxnSpPr>
                <p:cNvPr id="36" name="Прямая со стрелкой 35"/>
                <p:cNvCxnSpPr/>
                <p:nvPr/>
              </p:nvCxnSpPr>
              <p:spPr>
                <a:xfrm>
                  <a:off x="2367271" y="1412776"/>
                  <a:ext cx="560410" cy="0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/>
                <p:cNvSpPr txBox="1"/>
                <p:nvPr/>
              </p:nvSpPr>
              <p:spPr>
                <a:xfrm>
                  <a:off x="2281521" y="1172531"/>
                  <a:ext cx="810558" cy="3299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dirty="0"/>
                    <a:t>5 раб.</a:t>
                  </a: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273883" y="1456130"/>
                  <a:ext cx="698891" cy="3299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1400" dirty="0"/>
                    <a:t>дней</a:t>
                  </a:r>
                </a:p>
              </p:txBody>
            </p:sp>
          </p:grpSp>
          <p:sp>
            <p:nvSpPr>
              <p:cNvPr id="39" name="Прямоугольник 38"/>
              <p:cNvSpPr/>
              <p:nvPr/>
            </p:nvSpPr>
            <p:spPr>
              <a:xfrm>
                <a:off x="5962936" y="976707"/>
                <a:ext cx="1501216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Распорядительный акт о проведении ГА</a:t>
                </a:r>
              </a:p>
            </p:txBody>
          </p:sp>
        </p:grpSp>
        <p:grpSp>
          <p:nvGrpSpPr>
            <p:cNvPr id="41" name="Группа 40"/>
            <p:cNvGrpSpPr/>
            <p:nvPr/>
          </p:nvGrpSpPr>
          <p:grpSpPr>
            <a:xfrm>
              <a:off x="7236751" y="1645696"/>
              <a:ext cx="660362" cy="536133"/>
              <a:chOff x="2257747" y="1184737"/>
              <a:chExt cx="810558" cy="574716"/>
            </a:xfrm>
          </p:grpSpPr>
          <p:cxnSp>
            <p:nvCxnSpPr>
              <p:cNvPr id="42" name="Прямая со стрелкой 41"/>
              <p:cNvCxnSpPr/>
              <p:nvPr/>
            </p:nvCxnSpPr>
            <p:spPr>
              <a:xfrm>
                <a:off x="2367271" y="1412776"/>
                <a:ext cx="560410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2257747" y="1184737"/>
                <a:ext cx="810558" cy="32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/>
                  <a:t>3 раб.</a:t>
                </a: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323182" y="1429527"/>
                <a:ext cx="572964" cy="329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400" dirty="0"/>
                  <a:t>дня</a:t>
                </a:r>
              </a:p>
            </p:txBody>
          </p:sp>
        </p:grpSp>
        <p:sp>
          <p:nvSpPr>
            <p:cNvPr id="45" name="Прямоугольник 44"/>
            <p:cNvSpPr/>
            <p:nvPr/>
          </p:nvSpPr>
          <p:spPr>
            <a:xfrm>
              <a:off x="7886296" y="1390283"/>
              <a:ext cx="1882112" cy="8640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Заключение договоров с экспертами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Размещение  распорядительного акта на сайте МОиН СО</a:t>
              </a:r>
            </a:p>
          </p:txBody>
        </p:sp>
        <p:grpSp>
          <p:nvGrpSpPr>
            <p:cNvPr id="47" name="Группа 46"/>
            <p:cNvGrpSpPr/>
            <p:nvPr/>
          </p:nvGrpSpPr>
          <p:grpSpPr>
            <a:xfrm>
              <a:off x="9766996" y="1455013"/>
              <a:ext cx="660362" cy="733236"/>
              <a:chOff x="2242197" y="1000053"/>
              <a:chExt cx="810558" cy="786003"/>
            </a:xfrm>
          </p:grpSpPr>
          <p:cxnSp>
            <p:nvCxnSpPr>
              <p:cNvPr id="48" name="Прямая со стрелкой 47"/>
              <p:cNvCxnSpPr/>
              <p:nvPr/>
            </p:nvCxnSpPr>
            <p:spPr>
              <a:xfrm>
                <a:off x="2367271" y="1412776"/>
                <a:ext cx="560410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2242197" y="1000053"/>
                <a:ext cx="810558" cy="32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14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2273883" y="1456130"/>
                <a:ext cx="226747" cy="3299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ru-RU" sz="1400" dirty="0"/>
              </a:p>
            </p:txBody>
          </p:sp>
        </p:grpSp>
      </p:grpSp>
      <p:grpSp>
        <p:nvGrpSpPr>
          <p:cNvPr id="64" name="Группа 63"/>
          <p:cNvGrpSpPr/>
          <p:nvPr/>
        </p:nvGrpSpPr>
        <p:grpSpPr>
          <a:xfrm>
            <a:off x="474147" y="3212975"/>
            <a:ext cx="11065621" cy="2341264"/>
            <a:chOff x="286963" y="2125076"/>
            <a:chExt cx="9989217" cy="1663964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286963" y="2634141"/>
              <a:ext cx="1632574" cy="864096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/>
                <a:t>Проведение аккредитационной экспертизы</a:t>
              </a:r>
            </a:p>
          </p:txBody>
        </p:sp>
        <p:grpSp>
          <p:nvGrpSpPr>
            <p:cNvPr id="58" name="Группа 57"/>
            <p:cNvGrpSpPr/>
            <p:nvPr/>
          </p:nvGrpSpPr>
          <p:grpSpPr>
            <a:xfrm>
              <a:off x="7311029" y="2620450"/>
              <a:ext cx="1115210" cy="966244"/>
              <a:chOff x="2258389" y="927922"/>
              <a:chExt cx="867102" cy="1035779"/>
            </a:xfrm>
          </p:grpSpPr>
          <p:cxnSp>
            <p:nvCxnSpPr>
              <p:cNvPr id="59" name="Прямая со стрелкой 58"/>
              <p:cNvCxnSpPr/>
              <p:nvPr/>
            </p:nvCxnSpPr>
            <p:spPr>
              <a:xfrm>
                <a:off x="2304733" y="1412777"/>
                <a:ext cx="685485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2258389" y="927922"/>
                <a:ext cx="810558" cy="32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/>
                  <a:t>3 раб. дня</a:t>
                </a: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267211" y="1633775"/>
                <a:ext cx="858280" cy="32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/>
                  <a:t>5 раб. дней</a:t>
                </a:r>
              </a:p>
            </p:txBody>
          </p:sp>
        </p:grpSp>
        <p:sp>
          <p:nvSpPr>
            <p:cNvPr id="65" name="Прямоугольник 64"/>
            <p:cNvSpPr/>
            <p:nvPr/>
          </p:nvSpPr>
          <p:spPr>
            <a:xfrm>
              <a:off x="3024325" y="2196883"/>
              <a:ext cx="1732397" cy="8104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Размещение заключения на сайте МОиН СО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Направление в ОО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3026742" y="3158155"/>
              <a:ext cx="1732397" cy="54930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Подготовка акта о результатах экспертизы</a:t>
              </a:r>
            </a:p>
          </p:txBody>
        </p:sp>
        <p:cxnSp>
          <p:nvCxnSpPr>
            <p:cNvPr id="68" name="Прямая со стрелкой 67"/>
            <p:cNvCxnSpPr/>
            <p:nvPr/>
          </p:nvCxnSpPr>
          <p:spPr>
            <a:xfrm>
              <a:off x="4870955" y="3084587"/>
              <a:ext cx="456567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Прямоугольник 70"/>
            <p:cNvSpPr/>
            <p:nvPr/>
          </p:nvSpPr>
          <p:spPr>
            <a:xfrm>
              <a:off x="5397382" y="2431284"/>
              <a:ext cx="1882112" cy="115212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Проведение коллегии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Распорядительный акт о государственной аккредитации            (об отказе)</a:t>
              </a: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8394068" y="2125076"/>
              <a:ext cx="1882112" cy="929281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Внесение сведений в реестр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Размещение распорядительного акта на сайте МОиН СО</a:t>
              </a:r>
            </a:p>
          </p:txBody>
        </p:sp>
        <p:grpSp>
          <p:nvGrpSpPr>
            <p:cNvPr id="73" name="Группа 72"/>
            <p:cNvGrpSpPr/>
            <p:nvPr/>
          </p:nvGrpSpPr>
          <p:grpSpPr>
            <a:xfrm>
              <a:off x="1981838" y="2617327"/>
              <a:ext cx="1113281" cy="965876"/>
              <a:chOff x="2292865" y="924574"/>
              <a:chExt cx="865602" cy="1035384"/>
            </a:xfrm>
          </p:grpSpPr>
          <p:cxnSp>
            <p:nvCxnSpPr>
              <p:cNvPr id="74" name="Прямая со стрелкой 73"/>
              <p:cNvCxnSpPr/>
              <p:nvPr/>
            </p:nvCxnSpPr>
            <p:spPr>
              <a:xfrm>
                <a:off x="2304733" y="1412777"/>
                <a:ext cx="685485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2292865" y="924574"/>
                <a:ext cx="810558" cy="32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/>
                  <a:t>3 раб. дня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2300187" y="1630032"/>
                <a:ext cx="858280" cy="329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1400" dirty="0"/>
                  <a:t>5 раб. дней</a:t>
                </a:r>
              </a:p>
            </p:txBody>
          </p:sp>
        </p:grpSp>
        <p:sp>
          <p:nvSpPr>
            <p:cNvPr id="77" name="Прямоугольник 76"/>
            <p:cNvSpPr/>
            <p:nvPr/>
          </p:nvSpPr>
          <p:spPr>
            <a:xfrm>
              <a:off x="8399113" y="3146323"/>
              <a:ext cx="1877067" cy="642717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Выдача свидетельства о государственной аккредитации</a:t>
              </a:r>
            </a:p>
          </p:txBody>
        </p:sp>
      </p:grpSp>
      <p:sp>
        <p:nvSpPr>
          <p:cNvPr id="78" name="Правая фигурная скобка 77"/>
          <p:cNvSpPr/>
          <p:nvPr/>
        </p:nvSpPr>
        <p:spPr>
          <a:xfrm rot="5400000">
            <a:off x="5804702" y="198774"/>
            <a:ext cx="517455" cy="1158641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1940134" y="6327199"/>
            <a:ext cx="771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Не более 105 календарных дней (с 01.09.2023 – не более 25 рабочих дней)</a:t>
            </a:r>
          </a:p>
        </p:txBody>
      </p:sp>
    </p:spTree>
    <p:extLst>
      <p:ext uri="{BB962C8B-B14F-4D97-AF65-F5344CB8AC3E}">
        <p14:creationId xmlns:p14="http://schemas.microsoft.com/office/powerpoint/2010/main" val="2403074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23"/>
          <p:cNvSpPr/>
          <p:nvPr/>
        </p:nvSpPr>
        <p:spPr bwMode="auto">
          <a:xfrm>
            <a:off x="767408" y="94597"/>
            <a:ext cx="11449272" cy="1246171"/>
          </a:xfrm>
          <a:custGeom>
            <a:avLst/>
            <a:gdLst>
              <a:gd name="connsiteX0" fmla="*/ 0 w 7827189"/>
              <a:gd name="connsiteY0" fmla="*/ 0 h 1012634"/>
              <a:gd name="connsiteX1" fmla="*/ 7827189 w 7827189"/>
              <a:gd name="connsiteY1" fmla="*/ 0 h 1012634"/>
              <a:gd name="connsiteX2" fmla="*/ 7827189 w 7827189"/>
              <a:gd name="connsiteY2" fmla="*/ 1012634 h 1012634"/>
              <a:gd name="connsiteX3" fmla="*/ 0 w 7827189"/>
              <a:gd name="connsiteY3" fmla="*/ 1012634 h 1012634"/>
              <a:gd name="connsiteX4" fmla="*/ 0 w 7827189"/>
              <a:gd name="connsiteY4" fmla="*/ 0 h 1012634"/>
              <a:gd name="connsiteX0" fmla="*/ 577970 w 7827189"/>
              <a:gd name="connsiteY0" fmla="*/ 0 h 1012634"/>
              <a:gd name="connsiteX1" fmla="*/ 7827189 w 7827189"/>
              <a:gd name="connsiteY1" fmla="*/ 0 h 1012634"/>
              <a:gd name="connsiteX2" fmla="*/ 7827189 w 7827189"/>
              <a:gd name="connsiteY2" fmla="*/ 1012634 h 1012634"/>
              <a:gd name="connsiteX3" fmla="*/ 0 w 7827189"/>
              <a:gd name="connsiteY3" fmla="*/ 1012634 h 1012634"/>
              <a:gd name="connsiteX4" fmla="*/ 577970 w 7827189"/>
              <a:gd name="connsiteY4" fmla="*/ 0 h 1012634"/>
              <a:gd name="connsiteX0" fmla="*/ 560717 w 7827189"/>
              <a:gd name="connsiteY0" fmla="*/ 0 h 1047140"/>
              <a:gd name="connsiteX1" fmla="*/ 7827189 w 7827189"/>
              <a:gd name="connsiteY1" fmla="*/ 34506 h 1047140"/>
              <a:gd name="connsiteX2" fmla="*/ 7827189 w 7827189"/>
              <a:gd name="connsiteY2" fmla="*/ 1047140 h 1047140"/>
              <a:gd name="connsiteX3" fmla="*/ 0 w 7827189"/>
              <a:gd name="connsiteY3" fmla="*/ 1047140 h 1047140"/>
              <a:gd name="connsiteX4" fmla="*/ 560717 w 7827189"/>
              <a:gd name="connsiteY4" fmla="*/ 0 h 1047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7189" h="1047140">
                <a:moveTo>
                  <a:pt x="560717" y="0"/>
                </a:moveTo>
                <a:lnTo>
                  <a:pt x="7827189" y="34506"/>
                </a:lnTo>
                <a:lnTo>
                  <a:pt x="7827189" y="1047140"/>
                </a:lnTo>
                <a:lnTo>
                  <a:pt x="0" y="1047140"/>
                </a:lnTo>
                <a:lnTo>
                  <a:pt x="560717" y="0"/>
                </a:lnTo>
                <a:close/>
              </a:path>
            </a:pathLst>
          </a:custGeom>
          <a:solidFill>
            <a:srgbClr val="0C549E"/>
          </a:solidFill>
          <a:ln>
            <a:solidFill>
              <a:srgbClr val="0C54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ru-RU" sz="2800" b="1" dirty="0"/>
              <a:t>Технологическая схема переоформления, выдачи временного,       выдачи дубликата свидетельства о ГА</a:t>
            </a:r>
            <a:endParaRPr lang="ru-RU" sz="4000" dirty="0"/>
          </a:p>
        </p:txBody>
      </p:sp>
      <p:grpSp>
        <p:nvGrpSpPr>
          <p:cNvPr id="47" name="Группа 46"/>
          <p:cNvGrpSpPr/>
          <p:nvPr/>
        </p:nvGrpSpPr>
        <p:grpSpPr>
          <a:xfrm>
            <a:off x="11062895" y="1253674"/>
            <a:ext cx="721938" cy="1269683"/>
            <a:chOff x="2242197" y="1000053"/>
            <a:chExt cx="810558" cy="786003"/>
          </a:xfrm>
        </p:grpSpPr>
        <p:sp>
          <p:nvSpPr>
            <p:cNvPr id="49" name="TextBox 48"/>
            <p:cNvSpPr txBox="1"/>
            <p:nvPr/>
          </p:nvSpPr>
          <p:spPr>
            <a:xfrm>
              <a:off x="2242197" y="1000053"/>
              <a:ext cx="810558" cy="3299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273883" y="1456130"/>
              <a:ext cx="226747" cy="329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sz="1400" dirty="0"/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480711" y="1786625"/>
            <a:ext cx="11149895" cy="2506471"/>
            <a:chOff x="335166" y="1565665"/>
            <a:chExt cx="11149895" cy="2506471"/>
          </a:xfrm>
        </p:grpSpPr>
        <p:grpSp>
          <p:nvGrpSpPr>
            <p:cNvPr id="40" name="Группа 39"/>
            <p:cNvGrpSpPr/>
            <p:nvPr/>
          </p:nvGrpSpPr>
          <p:grpSpPr>
            <a:xfrm>
              <a:off x="335166" y="2195654"/>
              <a:ext cx="7904560" cy="1503245"/>
              <a:chOff x="335361" y="976707"/>
              <a:chExt cx="7230357" cy="868117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335361" y="980728"/>
                <a:ext cx="1512168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Подача заявления на оказание государственной услуги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2386799" y="976707"/>
                <a:ext cx="1220336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Регистрация заявления в системе АКНД ПП</a:t>
                </a:r>
              </a:p>
            </p:txBody>
          </p:sp>
          <p:grpSp>
            <p:nvGrpSpPr>
              <p:cNvPr id="24" name="Группа 23"/>
              <p:cNvGrpSpPr/>
              <p:nvPr/>
            </p:nvGrpSpPr>
            <p:grpSpPr>
              <a:xfrm>
                <a:off x="1822980" y="1180921"/>
                <a:ext cx="660362" cy="553987"/>
                <a:chOff x="2273884" y="1192201"/>
                <a:chExt cx="810558" cy="593855"/>
              </a:xfrm>
            </p:grpSpPr>
            <p:cxnSp>
              <p:nvCxnSpPr>
                <p:cNvPr id="8" name="Прямая со стрелкой 7"/>
                <p:cNvCxnSpPr/>
                <p:nvPr/>
              </p:nvCxnSpPr>
              <p:spPr>
                <a:xfrm>
                  <a:off x="2367271" y="1412777"/>
                  <a:ext cx="560410" cy="0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/>
                <p:cNvSpPr txBox="1"/>
                <p:nvPr/>
              </p:nvSpPr>
              <p:spPr>
                <a:xfrm>
                  <a:off x="2273884" y="1192201"/>
                  <a:ext cx="810558" cy="32992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dirty="0"/>
                    <a:t>1 раб.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284836" y="1456130"/>
                  <a:ext cx="681103" cy="3299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1400" dirty="0"/>
                    <a:t>день</a:t>
                  </a:r>
                </a:p>
              </p:txBody>
            </p:sp>
          </p:grpSp>
          <p:sp>
            <p:nvSpPr>
              <p:cNvPr id="26" name="Прямоугольник 25"/>
              <p:cNvSpPr/>
              <p:nvPr/>
            </p:nvSpPr>
            <p:spPr>
              <a:xfrm>
                <a:off x="4230820" y="976707"/>
                <a:ext cx="1145102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Уведомление о приеме заявления</a:t>
                </a:r>
              </a:p>
            </p:txBody>
          </p:sp>
          <p:grpSp>
            <p:nvGrpSpPr>
              <p:cNvPr id="31" name="Группа 30"/>
              <p:cNvGrpSpPr/>
              <p:nvPr/>
            </p:nvGrpSpPr>
            <p:grpSpPr>
              <a:xfrm>
                <a:off x="3570457" y="1185694"/>
                <a:ext cx="660362" cy="567612"/>
                <a:chOff x="2242196" y="1177595"/>
                <a:chExt cx="810558" cy="608461"/>
              </a:xfrm>
            </p:grpSpPr>
            <p:cxnSp>
              <p:nvCxnSpPr>
                <p:cNvPr id="32" name="Прямая со стрелкой 31"/>
                <p:cNvCxnSpPr/>
                <p:nvPr/>
              </p:nvCxnSpPr>
              <p:spPr>
                <a:xfrm>
                  <a:off x="2367271" y="1412776"/>
                  <a:ext cx="560410" cy="0"/>
                </a:xfrm>
                <a:prstGeom prst="straightConnector1">
                  <a:avLst/>
                </a:prstGeom>
                <a:ln w="285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2242196" y="1177595"/>
                  <a:ext cx="810558" cy="1905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1400" dirty="0"/>
                    <a:t>.</a:t>
                  </a: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2273883" y="1456130"/>
                  <a:ext cx="698891" cy="3299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ru-RU" sz="1400" dirty="0"/>
                    <a:t>дней</a:t>
                  </a:r>
                </a:p>
              </p:txBody>
            </p:sp>
          </p:grpSp>
          <p:cxnSp>
            <p:nvCxnSpPr>
              <p:cNvPr id="36" name="Прямая со стрелкой 35"/>
              <p:cNvCxnSpPr/>
              <p:nvPr/>
            </p:nvCxnSpPr>
            <p:spPr>
              <a:xfrm flipV="1">
                <a:off x="5508642" y="1427131"/>
                <a:ext cx="456566" cy="1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Прямоугольник 38"/>
              <p:cNvSpPr/>
              <p:nvPr/>
            </p:nvSpPr>
            <p:spPr>
              <a:xfrm>
                <a:off x="6064502" y="976707"/>
                <a:ext cx="1501216" cy="86409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1400" dirty="0"/>
                  <a:t>Распорядительный акт о переоформлении (выдаче временного, дубликата) свидетельства о ГА</a:t>
                </a:r>
              </a:p>
            </p:txBody>
          </p:sp>
        </p:grpSp>
        <p:grpSp>
          <p:nvGrpSpPr>
            <p:cNvPr id="58" name="Группа 57"/>
            <p:cNvGrpSpPr/>
            <p:nvPr/>
          </p:nvGrpSpPr>
          <p:grpSpPr>
            <a:xfrm>
              <a:off x="8124614" y="2950759"/>
              <a:ext cx="1222812" cy="496254"/>
              <a:chOff x="2172066" y="1503774"/>
              <a:chExt cx="858280" cy="378075"/>
            </a:xfrm>
          </p:grpSpPr>
          <p:cxnSp>
            <p:nvCxnSpPr>
              <p:cNvPr id="59" name="Прямая со стрелкой 58"/>
              <p:cNvCxnSpPr/>
              <p:nvPr/>
            </p:nvCxnSpPr>
            <p:spPr>
              <a:xfrm>
                <a:off x="2364463" y="1503774"/>
                <a:ext cx="608162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/>
              <p:cNvSpPr txBox="1"/>
              <p:nvPr/>
            </p:nvSpPr>
            <p:spPr>
              <a:xfrm>
                <a:off x="2172066" y="1647367"/>
                <a:ext cx="858280" cy="234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1400" dirty="0"/>
              </a:p>
            </p:txBody>
          </p:sp>
        </p:grpSp>
        <p:sp>
          <p:nvSpPr>
            <p:cNvPr id="72" name="Прямоугольник 71"/>
            <p:cNvSpPr/>
            <p:nvPr/>
          </p:nvSpPr>
          <p:spPr>
            <a:xfrm>
              <a:off x="9400139" y="1565665"/>
              <a:ext cx="2084922" cy="1341773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Внесение сведений в реестр</a:t>
              </a:r>
            </a:p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Размещение распорядительного акта на сайте МОиН СО</a:t>
              </a: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9405728" y="3093284"/>
              <a:ext cx="2079333" cy="9788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171450" indent="-171450">
                <a:buFont typeface="Arial" pitchFamily="34" charset="0"/>
                <a:buChar char="•"/>
              </a:pPr>
              <a:r>
                <a:rPr lang="ru-RU" sz="1400" dirty="0"/>
                <a:t>Подготовка и печать свидетельства о государственной аккредитации</a:t>
              </a:r>
            </a:p>
          </p:txBody>
        </p:sp>
      </p:grpSp>
      <p:sp>
        <p:nvSpPr>
          <p:cNvPr id="78" name="Правая фигурная скобка 77"/>
          <p:cNvSpPr/>
          <p:nvPr/>
        </p:nvSpPr>
        <p:spPr>
          <a:xfrm rot="5400000">
            <a:off x="8007276" y="1249020"/>
            <a:ext cx="517455" cy="7037658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/>
          <p:cNvSpPr txBox="1"/>
          <p:nvPr/>
        </p:nvSpPr>
        <p:spPr>
          <a:xfrm>
            <a:off x="5010313" y="5229200"/>
            <a:ext cx="64135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Не более 5 рабочих дней со дня принятия уведомления о приеме заявления к рассмотрению</a:t>
            </a:r>
          </a:p>
        </p:txBody>
      </p:sp>
    </p:spTree>
    <p:extLst>
      <p:ext uri="{BB962C8B-B14F-4D97-AF65-F5344CB8AC3E}">
        <p14:creationId xmlns:p14="http://schemas.microsoft.com/office/powerpoint/2010/main" val="652329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119336" y="84470"/>
            <a:ext cx="2520281" cy="1161173"/>
            <a:chOff x="143554" y="-114709"/>
            <a:chExt cx="3664921" cy="2016658"/>
          </a:xfrm>
        </p:grpSpPr>
        <p:pic>
          <p:nvPicPr>
            <p:cNvPr id="5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Рисунок 17" descr="Samarskaya_oblast_gerb_h8nqy4tcmxozhyoh4wh5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Подзаголовок 10"/>
          <p:cNvSpPr txBox="1">
            <a:spLocks/>
          </p:cNvSpPr>
          <p:nvPr/>
        </p:nvSpPr>
        <p:spPr>
          <a:xfrm>
            <a:off x="911424" y="2276872"/>
            <a:ext cx="10922056" cy="2510609"/>
          </a:xfrm>
          <a:prstGeom prst="rect">
            <a:avLst/>
          </a:prstGeom>
        </p:spPr>
        <p:txBody>
          <a:bodyPr wrap="square" lIns="117209" tIns="58606" rIns="117209" bIns="58606" spcCol="0" anchor="ctr">
            <a:normAutofit/>
          </a:bodyPr>
          <a:lstStyle/>
          <a:p>
            <a:pPr marL="439535" indent="-439535" algn="ctr" latinLnBrk="1">
              <a:defRPr/>
            </a:pPr>
            <a:endParaRPr lang="ru-RU" sz="47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478" y="2219178"/>
            <a:ext cx="1928103" cy="268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9068" y="1245644"/>
            <a:ext cx="3012876" cy="4519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8328" y="2780928"/>
            <a:ext cx="295116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176" y="1245644"/>
            <a:ext cx="2974975" cy="40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0815" y="476672"/>
            <a:ext cx="2957513" cy="398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014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119336" y="84470"/>
            <a:ext cx="2520281" cy="1161173"/>
            <a:chOff x="143554" y="-114709"/>
            <a:chExt cx="3664921" cy="2016658"/>
          </a:xfrm>
        </p:grpSpPr>
        <p:pic>
          <p:nvPicPr>
            <p:cNvPr id="5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Рисунок 17" descr="Samarskaya_oblast_gerb_h8nqy4tcmxozhyoh4wh5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Подзаголовок 10"/>
          <p:cNvSpPr txBox="1">
            <a:spLocks/>
          </p:cNvSpPr>
          <p:nvPr/>
        </p:nvSpPr>
        <p:spPr>
          <a:xfrm>
            <a:off x="911424" y="2276872"/>
            <a:ext cx="10922056" cy="2510609"/>
          </a:xfrm>
          <a:prstGeom prst="rect">
            <a:avLst/>
          </a:prstGeom>
        </p:spPr>
        <p:txBody>
          <a:bodyPr wrap="square" lIns="117209" tIns="58606" rIns="117209" bIns="58606" spcCol="0" anchor="ctr">
            <a:normAutofit/>
          </a:bodyPr>
          <a:lstStyle/>
          <a:p>
            <a:pPr marL="439535" indent="-439535" algn="ctr" latinLnBrk="1">
              <a:defRPr/>
            </a:pPr>
            <a:endParaRPr lang="ru-RU" sz="47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55190" y="357417"/>
            <a:ext cx="64286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C00000"/>
                </a:solidFill>
              </a:rPr>
              <a:t>с 01.03.2022</a:t>
            </a:r>
            <a:br>
              <a:rPr lang="ru-RU" sz="2400" dirty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272464" y="5624785"/>
            <a:ext cx="24482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r>
              <a:rPr lang="ru-RU" sz="2400" b="1" i="1" u="sng" dirty="0">
                <a:solidFill>
                  <a:srgbClr val="C00000"/>
                </a:solidFill>
              </a:rPr>
              <a:t>с 01.09.2023*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2104" y="2879306"/>
            <a:ext cx="2566987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3912" y="1245644"/>
            <a:ext cx="2736850" cy="399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581" y="2420888"/>
            <a:ext cx="3090863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98" y="1535893"/>
            <a:ext cx="2882900" cy="379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401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119336" y="84470"/>
            <a:ext cx="2520281" cy="1161173"/>
            <a:chOff x="143554" y="-114709"/>
            <a:chExt cx="3664921" cy="2016658"/>
          </a:xfrm>
        </p:grpSpPr>
        <p:pic>
          <p:nvPicPr>
            <p:cNvPr id="5" name="Picture 2" descr="C:\Users\MalenkovaEV.EDU1\Desktop\Картинки\flag_rossiya_simvolika_lenty_trikolor_99276_2560x1600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143554" y="416691"/>
              <a:ext cx="3206805" cy="148525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Рисунок 17" descr="Samarskaya_oblast_gerb_h8nqy4tcmxozhyoh4wh5.jpg"/>
            <p:cNvPicPr>
              <a:picLocks noChangeAspect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9785" y="-114709"/>
              <a:ext cx="2748690" cy="1863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Подзаголовок 10"/>
          <p:cNvSpPr txBox="1">
            <a:spLocks/>
          </p:cNvSpPr>
          <p:nvPr/>
        </p:nvSpPr>
        <p:spPr>
          <a:xfrm>
            <a:off x="911424" y="2276872"/>
            <a:ext cx="10922056" cy="2510609"/>
          </a:xfrm>
          <a:prstGeom prst="rect">
            <a:avLst/>
          </a:prstGeom>
        </p:spPr>
        <p:txBody>
          <a:bodyPr wrap="square" lIns="117209" tIns="58606" rIns="117209" bIns="58606" spcCol="0" anchor="ctr">
            <a:normAutofit/>
          </a:bodyPr>
          <a:lstStyle/>
          <a:p>
            <a:pPr marL="439535" indent="-439535" algn="ctr" latinLnBrk="1">
              <a:defRPr/>
            </a:pPr>
            <a:endParaRPr lang="ru-RU" sz="47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7688" y="1245644"/>
            <a:ext cx="851689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2"/>
                </a:solidFill>
              </a:rPr>
              <a:t>Статья 34</a:t>
            </a:r>
            <a:r>
              <a:rPr lang="ru-RU" sz="2400" dirty="0">
                <a:solidFill>
                  <a:schemeClr val="tx2"/>
                </a:solidFill>
              </a:rPr>
              <a:t>. Основные права обучающихся и меры их социальной поддержки и стимулирования</a:t>
            </a:r>
            <a:br>
              <a:rPr lang="ru-RU" sz="2400" dirty="0">
                <a:solidFill>
                  <a:schemeClr val="tx2"/>
                </a:solidFill>
              </a:rPr>
            </a:br>
            <a:r>
              <a:rPr lang="ru-RU" sz="2400" dirty="0">
                <a:solidFill>
                  <a:schemeClr val="tx2"/>
                </a:solidFill>
              </a:rPr>
              <a:t>(№273-ФЗ)</a:t>
            </a:r>
            <a:br>
              <a:rPr lang="ru-RU" sz="2400" dirty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5440" y="3013502"/>
            <a:ext cx="106571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18) </a:t>
            </a:r>
            <a:r>
              <a:rPr lang="ru-RU" dirty="0"/>
              <a:t>ознакомление со свидетельством о государственной регистрации, с уставом, со сведениями о дате предоставления и регистрационном номере лицензии на осуществление образовательной деятельности, </a:t>
            </a:r>
            <a:r>
              <a:rPr lang="ru-RU" sz="2000" b="1" dirty="0"/>
              <a:t>сведениями о дате предоставления и регистрационном номере государственной аккредитации образовательной деятельности по реализуемым образовательным программам</a:t>
            </a:r>
            <a:r>
              <a:rPr lang="ru-RU" dirty="0"/>
              <a:t>, с учебной документацией, другими документами, регламентирующими организацию и осуществление образовательной деятельности в образовательной организации</a:t>
            </a:r>
          </a:p>
          <a:p>
            <a:r>
              <a:rPr lang="ru-RU" dirty="0"/>
              <a:t> 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с 01.09.2023*</a:t>
            </a:r>
          </a:p>
        </p:txBody>
      </p:sp>
    </p:spTree>
    <p:extLst>
      <p:ext uri="{BB962C8B-B14F-4D97-AF65-F5344CB8AC3E}">
        <p14:creationId xmlns:p14="http://schemas.microsoft.com/office/powerpoint/2010/main" val="17670705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3347</TotalTime>
  <Words>654</Words>
  <Application>Microsoft Macintosh PowerPoint</Application>
  <PresentationFormat>Широкоэкранный</PresentationFormat>
  <Paragraphs>90</Paragraphs>
  <Slides>10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</dc:creator>
  <cp:lastModifiedBy>Виктор Акопьян</cp:lastModifiedBy>
  <cp:revision>336</cp:revision>
  <cp:lastPrinted>2023-02-13T14:44:47Z</cp:lastPrinted>
  <dcterms:created xsi:type="dcterms:W3CDTF">2019-10-23T12:39:43Z</dcterms:created>
  <dcterms:modified xsi:type="dcterms:W3CDTF">2023-03-14T15:15:05Z</dcterms:modified>
</cp:coreProperties>
</file>